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96" y="2160589"/>
            <a:ext cx="8178906" cy="38807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46" t="8119" r="36986" b="33055"/>
          <a:stretch/>
        </p:blipFill>
        <p:spPr>
          <a:xfrm>
            <a:off x="-207410" y="3899647"/>
            <a:ext cx="1295898" cy="295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338" y="3989873"/>
            <a:ext cx="8051461" cy="109689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Affordable, simple ACA Compliance for small businesses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4" t="39358" r="7790" b="40321"/>
          <a:stretch/>
        </p:blipFill>
        <p:spPr>
          <a:xfrm>
            <a:off x="1064917" y="1975398"/>
            <a:ext cx="8651236" cy="2075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on Earth is a 1095-C?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5" y="1524000"/>
            <a:ext cx="8063767" cy="42871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1095-C is a </a:t>
            </a:r>
            <a:r>
              <a:rPr lang="en-US" sz="2400" u="sng" dirty="0" smtClean="0"/>
              <a:t>new IRS form</a:t>
            </a:r>
            <a:r>
              <a:rPr lang="en-US" sz="2400" dirty="0" smtClean="0"/>
              <a:t> that is required to be filed annually by all employers with more than 50 full-time/full-time equivalent employees</a:t>
            </a:r>
          </a:p>
          <a:p>
            <a:endParaRPr lang="en-US" sz="2400" dirty="0" smtClean="0"/>
          </a:p>
          <a:p>
            <a:r>
              <a:rPr lang="en-US" sz="2400" dirty="0" smtClean="0"/>
              <a:t>The Affordable Care Act (ACA) has an “employer mandate” that most employers must offer insurance; the 1095-C is the </a:t>
            </a:r>
            <a:r>
              <a:rPr lang="en-US" sz="2400" i="1" dirty="0" smtClean="0"/>
              <a:t>enforcement mechanism</a:t>
            </a:r>
            <a:r>
              <a:rPr lang="en-US" sz="2400" dirty="0" smtClean="0"/>
              <a:t> so the IRS knows who to fine for non-compliance</a:t>
            </a:r>
          </a:p>
          <a:p>
            <a:endParaRPr lang="en-US" sz="2400" dirty="0" smtClean="0"/>
          </a:p>
          <a:p>
            <a:r>
              <a:rPr lang="en-US" sz="2400" dirty="0" smtClean="0"/>
              <a:t>The first forms are due 1/31/2016, for the year 2015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926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 be reported?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143" y="1479177"/>
            <a:ext cx="6072186" cy="43873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Each 1095-C will contain (per employee):</a:t>
            </a:r>
          </a:p>
          <a:p>
            <a:pPr lvl="1"/>
            <a:r>
              <a:rPr lang="en-US" sz="2400" dirty="0" smtClean="0"/>
              <a:t>Demographic information</a:t>
            </a:r>
          </a:p>
          <a:p>
            <a:pPr lvl="1"/>
            <a:r>
              <a:rPr lang="en-US" sz="2400" dirty="0" smtClean="0"/>
              <a:t>What coverage (if any) was offered</a:t>
            </a:r>
          </a:p>
          <a:p>
            <a:pPr lvl="1"/>
            <a:r>
              <a:rPr lang="en-US" sz="2400" dirty="0" smtClean="0"/>
              <a:t>The cost of such coverage</a:t>
            </a:r>
          </a:p>
          <a:p>
            <a:pPr lvl="1"/>
            <a:r>
              <a:rPr lang="en-US" sz="2400" dirty="0" smtClean="0"/>
              <a:t>What “Safe Harbors” can apply to avoid an IRS Penalty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Also, a single 1094-C cover sheet will summarize information for the employer.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41" y="1930400"/>
            <a:ext cx="4953000" cy="3543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5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employers prepare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95" y="1667435"/>
            <a:ext cx="8721257" cy="4373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Using data from payroll software, HR packages, employee databases, and insurance bills, forms can be prepared by:</a:t>
            </a:r>
          </a:p>
          <a:p>
            <a:pPr lvl="1"/>
            <a:r>
              <a:rPr lang="en-US" sz="2400" dirty="0" smtClean="0"/>
              <a:t>Payroll vendors (ADP, Paychex, etc.)</a:t>
            </a:r>
          </a:p>
          <a:p>
            <a:pPr lvl="1"/>
            <a:r>
              <a:rPr lang="en-US" sz="2400" dirty="0" smtClean="0"/>
              <a:t>HR management vendors (TRAX, etc.)</a:t>
            </a:r>
          </a:p>
          <a:p>
            <a:pPr lvl="1"/>
            <a:r>
              <a:rPr lang="en-US" sz="2400" dirty="0"/>
              <a:t>CPA/bookkeeping firms</a:t>
            </a:r>
          </a:p>
          <a:p>
            <a:pPr lvl="1"/>
            <a:r>
              <a:rPr lang="en-US" sz="2400" dirty="0" smtClean="0"/>
              <a:t>Internal staff</a:t>
            </a:r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…but at what cost?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81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13" y="3314700"/>
            <a:ext cx="3886200" cy="3543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695" y="1400735"/>
            <a:ext cx="8721257" cy="4492065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Payroll vendors are quoting $10,000+ to many small businesses, plus ongoing monthly fees and extensive software implementations</a:t>
            </a:r>
          </a:p>
          <a:p>
            <a:pPr lvl="1"/>
            <a:r>
              <a:rPr lang="en-US" sz="2400" dirty="0" smtClean="0"/>
              <a:t>HR management vendors are almost as expensive, but complex and invasive</a:t>
            </a:r>
          </a:p>
          <a:p>
            <a:pPr lvl="1"/>
            <a:r>
              <a:rPr lang="en-US" sz="2400" dirty="0" smtClean="0"/>
              <a:t>CPA/bookkeeping firms don’t</a:t>
            </a:r>
          </a:p>
          <a:p>
            <a:pPr lvl="1">
              <a:buNone/>
            </a:pPr>
            <a:r>
              <a:rPr lang="en-US" sz="2400" dirty="0" smtClean="0"/>
              <a:t>	want to touch this</a:t>
            </a:r>
          </a:p>
          <a:p>
            <a:pPr lvl="1"/>
            <a:r>
              <a:rPr lang="en-US" sz="2400" dirty="0" smtClean="0"/>
              <a:t>Internal staff would struggle to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self-prepare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81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1095 EZ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96" y="1653989"/>
            <a:ext cx="8178906" cy="43873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Software agnostic: it doesn’t matter what payroll/HR/management software is currently used</a:t>
            </a:r>
          </a:p>
          <a:p>
            <a:r>
              <a:rPr lang="en-US" sz="2400" dirty="0" smtClean="0"/>
              <a:t>Non-invasive: doesn’t “integrate” with any system</a:t>
            </a:r>
          </a:p>
          <a:p>
            <a:r>
              <a:rPr lang="en-US" sz="2400" dirty="0" smtClean="0"/>
              <a:t>Easy-to-use: the user experience is a familiar, simple Excel data template</a:t>
            </a:r>
          </a:p>
          <a:p>
            <a:r>
              <a:rPr lang="en-US" sz="2400" dirty="0" smtClean="0"/>
              <a:t>Turn-key: no extensive training necessary, and instead can get started on day one</a:t>
            </a:r>
          </a:p>
          <a:p>
            <a:r>
              <a:rPr lang="en-US" sz="2400" dirty="0" smtClean="0"/>
              <a:t>Affordable: pay one-time annually for form preparation at a fraction of competitors’ cost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599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96" y="1653989"/>
            <a:ext cx="8178906" cy="43873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the low-cost, no-frills option, we are not designed to handle certain employer setups (such as self-insured plans, unstable/seasonal workforce, complex insurance offerings).  </a:t>
            </a:r>
            <a:r>
              <a:rPr lang="en-US" sz="2400" b="1" dirty="0" smtClean="0"/>
              <a:t>A pre-agreement questionnaire is used to determine if we can accept a client.</a:t>
            </a:r>
          </a:p>
          <a:p>
            <a:r>
              <a:rPr lang="en-US" sz="2400" dirty="0" smtClean="0"/>
              <a:t>Due to recently published IRS e-File instructions, we as a small consulting company do not have the programming horsepower to implement the IRS electronic security measures and IRS file mapping.  </a:t>
            </a:r>
            <a:r>
              <a:rPr lang="en-US" sz="2400" b="1" dirty="0" smtClean="0"/>
              <a:t>We are therefore capped at a 250 paper return limit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599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employers should use 1095 EZ Online?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96" y="1653989"/>
            <a:ext cx="8178906" cy="43873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Employers </a:t>
            </a:r>
            <a:r>
              <a:rPr lang="en-US" sz="2400" dirty="0" smtClean="0"/>
              <a:t>with fewer than 250 tru</a:t>
            </a:r>
            <a:r>
              <a:rPr lang="en-US" sz="2400" dirty="0" smtClean="0"/>
              <a:t>e full-time employees (regardless of number of FTEs)</a:t>
            </a:r>
            <a:endParaRPr lang="en-US" sz="2400" dirty="0" smtClean="0"/>
          </a:p>
          <a:p>
            <a:r>
              <a:rPr lang="en-US" sz="2400" dirty="0" smtClean="0"/>
              <a:t>Employers that are very cost-sensitive</a:t>
            </a:r>
          </a:p>
          <a:p>
            <a:r>
              <a:rPr lang="en-US" sz="2400" dirty="0" smtClean="0"/>
              <a:t>Employers that do not want to implement and manage new software</a:t>
            </a:r>
          </a:p>
          <a:p>
            <a:r>
              <a:rPr lang="en-US" sz="2400" dirty="0" smtClean="0"/>
              <a:t>Employers that do in-house payroll and do not want to bring in a payroll vendor</a:t>
            </a:r>
          </a:p>
          <a:p>
            <a:r>
              <a:rPr lang="en-US" sz="2400" dirty="0" smtClean="0"/>
              <a:t>Employers that receive all bookkeeping from a third-party firm that has not addressed ACA Compliance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599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96" y="1425388"/>
            <a:ext cx="8963304" cy="489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Visit </a:t>
            </a:r>
            <a:r>
              <a:rPr lang="en-US" sz="2400" i="1" dirty="0" smtClean="0"/>
              <a:t>www.1095EZ.com:</a:t>
            </a:r>
          </a:p>
          <a:p>
            <a:r>
              <a:rPr lang="en-US" sz="2400" dirty="0" smtClean="0"/>
              <a:t>View the EDUCATION tab for </a:t>
            </a:r>
            <a:r>
              <a:rPr lang="en-US" sz="2400" u="sng" dirty="0" smtClean="0"/>
              <a:t>much</a:t>
            </a:r>
            <a:r>
              <a:rPr lang="en-US" sz="2400" dirty="0" smtClean="0"/>
              <a:t> more information about the forms, regulations, and IRS guidelines</a:t>
            </a:r>
          </a:p>
          <a:p>
            <a:endParaRPr lang="en-US" sz="2400" dirty="0" smtClean="0"/>
          </a:p>
          <a:p>
            <a:r>
              <a:rPr lang="en-US" sz="2400" dirty="0" smtClean="0"/>
              <a:t>Learn ABOUT US and OUR SERVICES to see how we can solve this new requirement</a:t>
            </a:r>
          </a:p>
          <a:p>
            <a:endParaRPr lang="en-US" sz="2400" dirty="0" smtClean="0"/>
          </a:p>
          <a:p>
            <a:r>
              <a:rPr lang="en-US" sz="2400" dirty="0" smtClean="0"/>
              <a:t>Get to know our insurance broker PARTNERS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CONTACT us for a quote or to sign-up!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82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86A795"/>
      </a:accent1>
      <a:accent2>
        <a:srgbClr val="B7DFA8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513</Words>
  <Application>Microsoft Office PowerPoint</Application>
  <PresentationFormat>Custom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Slide 1</vt:lpstr>
      <vt:lpstr>What on Earth is a 1095-C?</vt:lpstr>
      <vt:lpstr>What is to be reported?</vt:lpstr>
      <vt:lpstr>How will employers prepare them?</vt:lpstr>
      <vt:lpstr>The Problem…</vt:lpstr>
      <vt:lpstr>Why 1095 EZ Online?</vt:lpstr>
      <vt:lpstr>Limitations</vt:lpstr>
      <vt:lpstr>What employers should use 1095 EZ Online?</vt:lpstr>
      <vt:lpstr>To learn more…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Swanick</dc:creator>
  <cp:lastModifiedBy>Queen Swanick</cp:lastModifiedBy>
  <cp:revision>19</cp:revision>
  <dcterms:created xsi:type="dcterms:W3CDTF">2015-06-01T17:35:44Z</dcterms:created>
  <dcterms:modified xsi:type="dcterms:W3CDTF">2015-08-24T22:41:11Z</dcterms:modified>
</cp:coreProperties>
</file>